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79" r:id="rId3"/>
    <p:sldId id="257" r:id="rId4"/>
    <p:sldId id="274" r:id="rId5"/>
    <p:sldId id="280" r:id="rId6"/>
    <p:sldId id="275" r:id="rId7"/>
    <p:sldId id="281" r:id="rId8"/>
    <p:sldId id="282" r:id="rId9"/>
    <p:sldId id="276" r:id="rId10"/>
    <p:sldId id="283" r:id="rId11"/>
    <p:sldId id="277" r:id="rId12"/>
    <p:sldId id="284" r:id="rId13"/>
    <p:sldId id="285" r:id="rId14"/>
    <p:sldId id="278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11" autoAdjust="0"/>
    <p:restoredTop sz="82925" autoAdjust="0"/>
  </p:normalViewPr>
  <p:slideViewPr>
    <p:cSldViewPr snapToGrid="0" snapToObjects="1">
      <p:cViewPr varScale="1">
        <p:scale>
          <a:sx n="105" d="100"/>
          <a:sy n="105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5A7E-18BC-4607-908F-EF7EE95E25EA}" type="datetimeFigureOut">
              <a:rPr lang="en-US" smtClean="0"/>
              <a:pPr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216EB-4DCC-4C8D-B246-0AE8B4604A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7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9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8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78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42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5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7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6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2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4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8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6216EB-4DCC-4C8D-B246-0AE8B4604AB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828800"/>
            <a:ext cx="8382000" cy="1143000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0326" y="64928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44310" y="6492875"/>
            <a:ext cx="2031469" cy="260987"/>
          </a:xfrm>
          <a:prstGeom prst="rect">
            <a:avLst/>
          </a:prstGeom>
        </p:spPr>
      </p:pic>
      <p:pic>
        <p:nvPicPr>
          <p:cNvPr id="13" name="Picture 12" descr="crishd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777" y="6217920"/>
            <a:ext cx="1209753" cy="57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1283955" y="6431818"/>
            <a:ext cx="16561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C</a:t>
            </a:r>
            <a:r>
              <a:rPr lang="en-US" sz="120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enter for </a:t>
            </a:r>
            <a:r>
              <a:rPr lang="en-US" sz="120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R</a:t>
            </a:r>
            <a:r>
              <a:rPr lang="en-US" sz="120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esearch in </a:t>
            </a:r>
            <a:r>
              <a:rPr lang="en-US" sz="145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I</a:t>
            </a:r>
            <a:r>
              <a:rPr lang="en-US" sz="145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ntelligent </a:t>
            </a:r>
            <a:r>
              <a:rPr lang="en-US" sz="145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S</a:t>
            </a:r>
            <a:r>
              <a:rPr lang="en-US" sz="145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torage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1" y="3700046"/>
            <a:ext cx="144779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Progress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1" y="1033046"/>
            <a:ext cx="144779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Objective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1" y="1033046"/>
            <a:ext cx="144779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Impact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1" y="3700046"/>
            <a:ext cx="1447799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Plans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228600" y="3962400"/>
            <a:ext cx="4267200" cy="243840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defRPr sz="18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3962400"/>
            <a:ext cx="4267200" cy="243840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defRPr sz="18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4648200" y="1295400"/>
            <a:ext cx="4267200" cy="243840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defRPr sz="18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4267200" cy="243840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>
              <a:buFont typeface="Wingdings" pitchFamily="2" charset="2"/>
              <a:buChar char="Ø"/>
              <a:defRPr sz="2400"/>
            </a:lvl1pPr>
            <a:lvl2pPr>
              <a:defRPr sz="18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78922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267200" cy="4953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267200" cy="49530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58913"/>
            <a:ext cx="4268788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81200"/>
            <a:ext cx="4268788" cy="44196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270375" cy="522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270375" cy="441960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478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0060" y="64837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12483B1-685D-4395-A0A9-8A3D4A382D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607534" y="6483813"/>
            <a:ext cx="2031469" cy="260987"/>
          </a:xfrm>
          <a:prstGeom prst="rect">
            <a:avLst/>
          </a:prstGeom>
        </p:spPr>
      </p:pic>
      <p:pic>
        <p:nvPicPr>
          <p:cNvPr id="22" name="Picture 21" descr="crishd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3777" y="6217920"/>
            <a:ext cx="1209753" cy="57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283955" y="6431818"/>
            <a:ext cx="165619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C</a:t>
            </a:r>
            <a:r>
              <a:rPr lang="en-US" sz="120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enter for </a:t>
            </a:r>
            <a:r>
              <a:rPr lang="en-US" sz="120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R</a:t>
            </a:r>
            <a:r>
              <a:rPr lang="en-US" sz="120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esearch in </a:t>
            </a:r>
            <a:r>
              <a:rPr lang="en-US" sz="145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I</a:t>
            </a:r>
            <a:r>
              <a:rPr lang="en-US" sz="145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ntelligent </a:t>
            </a:r>
            <a:r>
              <a:rPr lang="en-US" sz="1450" b="1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S</a:t>
            </a:r>
            <a:r>
              <a:rPr lang="en-US" sz="1450" b="0" baseline="0" dirty="0">
                <a:solidFill>
                  <a:srgbClr val="0070C0"/>
                </a:solidFill>
                <a:latin typeface="+mn-lt"/>
                <a:cs typeface="Calibri" pitchFamily="34" charset="0"/>
              </a:rPr>
              <a:t>torage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Calibri" pitchFamily="34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Calibri" pitchFamily="34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Calibri" pitchFamily="34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Calibri" pitchFamily="34" charset="0"/>
          <a:ea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Calibri" pitchFamily="34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Calibri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79648"/>
            <a:ext cx="8686800" cy="2957379"/>
          </a:xfrm>
        </p:spPr>
        <p:txBody>
          <a:bodyPr/>
          <a:lstStyle/>
          <a:p>
            <a:endParaRPr lang="en-US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2138172"/>
            <a:ext cx="9372600" cy="1066800"/>
          </a:xfrm>
        </p:spPr>
        <p:txBody>
          <a:bodyPr/>
          <a:lstStyle/>
          <a:p>
            <a:pPr algn="ctr"/>
            <a:r>
              <a:rPr lang="en-US" b="1" dirty="0"/>
              <a:t>Integrating Non-Volatile Memory </a:t>
            </a:r>
            <a:br>
              <a:rPr lang="en-US" b="1" dirty="0"/>
            </a:br>
            <a:r>
              <a:rPr lang="en-US" b="1" dirty="0"/>
              <a:t>into Database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F5E3D-C71B-C04D-BB2E-97053F5CF1B2}"/>
              </a:ext>
            </a:extLst>
          </p:cNvPr>
          <p:cNvSpPr txBox="1"/>
          <p:nvPr/>
        </p:nvSpPr>
        <p:spPr>
          <a:xfrm>
            <a:off x="3834384" y="3938016"/>
            <a:ext cx="14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Haoyu</a:t>
            </a:r>
            <a:r>
              <a:rPr lang="en-US" dirty="0"/>
              <a:t> Gong</a:t>
            </a:r>
          </a:p>
        </p:txBody>
      </p:sp>
    </p:spTree>
    <p:extLst>
      <p:ext uri="{BB962C8B-B14F-4D97-AF65-F5344CB8AC3E}">
        <p14:creationId xmlns:p14="http://schemas.microsoft.com/office/powerpoint/2010/main" val="216404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999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Logging &amp; Recovery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WAL(Write Ahead Log)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 Unnecessary data duplication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NVM enables a better logging protocol than WAL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Higher write throughput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Smaller gap between sequential writes and random writes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Byte-addressability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Related Work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600" dirty="0"/>
              <a:t>WBL(Write Behind Log): records the tuple’s contents in the database even before it writes any associated meta-data in the log.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Storage Manager</a:t>
            </a:r>
          </a:p>
        </p:txBody>
      </p:sp>
    </p:spTree>
    <p:extLst>
      <p:ext uri="{BB962C8B-B14F-4D97-AF65-F5344CB8AC3E}">
        <p14:creationId xmlns:p14="http://schemas.microsoft.com/office/powerpoint/2010/main" val="295690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999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Data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impact of dynamic data placement on a multi-tier storage hierarchy containing NVM must be explored in future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Storage Manager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860F3-0164-FB43-A6F2-F10E18A1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14" y="2515616"/>
            <a:ext cx="47625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1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999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Replication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Types of Failure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Transaction Failure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System Failure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Media Failure</a:t>
            </a:r>
          </a:p>
          <a:p>
            <a:pPr marL="914400" lvl="2" indent="0">
              <a:buNone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These failures are instead overcome through replication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Expect logging scheme designed for NVM in this  replicated environment.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Storage Manager</a:t>
            </a:r>
          </a:p>
        </p:txBody>
      </p:sp>
    </p:spTree>
    <p:extLst>
      <p:ext uri="{BB962C8B-B14F-4D97-AF65-F5344CB8AC3E}">
        <p14:creationId xmlns:p14="http://schemas.microsoft.com/office/powerpoint/2010/main" val="291778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674479"/>
            <a:ext cx="8686800" cy="467780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Access Interfaces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Allocator Interface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Filesystem Interface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Storage Manager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Access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Logging &amp; Recovery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Data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Replication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Execution Engine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Plan Executor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Query Optimizer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SQL extensions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5448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999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Plan Executor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Need to redesign the algorithms backing the relational operators to reduce the number of writes to durable storage, given the read-write asymmetry and limited write-endurance of NVM. (sort, join)</a:t>
            </a: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Query Optimizer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Differentiate between reads and writes, and take into consideration the convergence of sequential and random accesses in NVM.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Adapted cost functions should account for the byte-addressability of NVM.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SQL Extensions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DBMS contains certain SQL extensions to allow the user to control data placement on NVM.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Execution Engine</a:t>
            </a:r>
          </a:p>
        </p:txBody>
      </p:sp>
    </p:spTree>
    <p:extLst>
      <p:ext uri="{BB962C8B-B14F-4D97-AF65-F5344CB8AC3E}">
        <p14:creationId xmlns:p14="http://schemas.microsoft.com/office/powerpoint/2010/main" val="350507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83665"/>
            <a:ext cx="8686800" cy="27858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The advent of NVM invalidates the long-held assumption that durable storage is several orders of magnitude slower relative to the DRAM.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It is important to reexamine the design choices made in different components of the DBMS to leverage the raw device performance differential. </a:t>
            </a:r>
            <a:endParaRPr lang="en-US" sz="32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1152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79648"/>
            <a:ext cx="8686800" cy="2957379"/>
          </a:xfrm>
        </p:spPr>
        <p:txBody>
          <a:bodyPr/>
          <a:lstStyle/>
          <a:p>
            <a:endParaRPr lang="en-US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" y="2138172"/>
            <a:ext cx="9372600" cy="1066800"/>
          </a:xfrm>
        </p:spPr>
        <p:txBody>
          <a:bodyPr/>
          <a:lstStyle/>
          <a:p>
            <a:pPr algn="ctr"/>
            <a:r>
              <a:rPr lang="en-US" b="1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F5E3D-C71B-C04D-BB2E-97053F5CF1B2}"/>
              </a:ext>
            </a:extLst>
          </p:cNvPr>
          <p:cNvSpPr txBox="1"/>
          <p:nvPr/>
        </p:nvSpPr>
        <p:spPr>
          <a:xfrm>
            <a:off x="3834384" y="3938016"/>
            <a:ext cx="14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Haoyu</a:t>
            </a:r>
            <a:r>
              <a:rPr lang="en-US" dirty="0"/>
              <a:t> Gong</a:t>
            </a:r>
          </a:p>
        </p:txBody>
      </p:sp>
    </p:spTree>
    <p:extLst>
      <p:ext uri="{BB962C8B-B14F-4D97-AF65-F5344CB8AC3E}">
        <p14:creationId xmlns:p14="http://schemas.microsoft.com/office/powerpoint/2010/main" val="2186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New Non-Volatile Memory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1BE74A-2820-094B-903B-536D36B99E5B}"/>
              </a:ext>
            </a:extLst>
          </p:cNvPr>
          <p:cNvSpPr txBox="1"/>
          <p:nvPr/>
        </p:nvSpPr>
        <p:spPr>
          <a:xfrm>
            <a:off x="228599" y="1248717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DRAM-like Performance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Byte-addressable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Persistent Writes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Large storage Capacity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0F8B41-FA95-8545-985C-C05C161A0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98" y="3188724"/>
            <a:ext cx="6146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2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86543"/>
            <a:ext cx="8686800" cy="478922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Two Types of DBMS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Disk-oriented systems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Memory-oriented systems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Key Assumption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difference in the performance characteristics of volatile (DRAM) and non-volatile storage devices (HDD/SSDs) influences the design of database management systems (DBMSs).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The latter is much slower than the former.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Characteristics of NVM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Byte-Addressability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High Write Throughput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Persistent Writes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Read-Write Asymmetry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93278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NVM-Aware Components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7735DB-B537-3445-9A4E-4C8BBC5EC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892300"/>
            <a:ext cx="5753100" cy="307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1BE74A-2820-094B-903B-536D36B99E5B}"/>
              </a:ext>
            </a:extLst>
          </p:cNvPr>
          <p:cNvSpPr txBox="1"/>
          <p:nvPr/>
        </p:nvSpPr>
        <p:spPr>
          <a:xfrm>
            <a:off x="228599" y="1248717"/>
            <a:ext cx="868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The main components of a DBMS that are affected by NVM</a:t>
            </a:r>
          </a:p>
        </p:txBody>
      </p:sp>
    </p:spTree>
    <p:extLst>
      <p:ext uri="{BB962C8B-B14F-4D97-AF65-F5344CB8AC3E}">
        <p14:creationId xmlns:p14="http://schemas.microsoft.com/office/powerpoint/2010/main" val="25892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674479"/>
            <a:ext cx="8686800" cy="467780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Access Interfaces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Allocator Interface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Filesystem Interface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Storage Manager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Access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Logging &amp; Recovery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Replication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Execution Engine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Plan Executor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Query Optimizer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SQL extensions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1873"/>
            <a:ext cx="8686800" cy="37490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Two Access Interfaces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Allocator Interface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Filesystem Interface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Pros &amp; Cons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Filesystem interface supports a naming mechanism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Allocator interface does not automatically provide a naming mechanism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Filesystem interface requires the application’s writes to go through the kernel’s virtual filesystem (VFS) layer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Allocator interface can write to and read from NVM directly within user space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Access Interfaces</a:t>
            </a:r>
          </a:p>
        </p:txBody>
      </p:sp>
    </p:spTree>
    <p:extLst>
      <p:ext uri="{BB962C8B-B14F-4D97-AF65-F5344CB8AC3E}">
        <p14:creationId xmlns:p14="http://schemas.microsoft.com/office/powerpoint/2010/main" val="394597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61873"/>
            <a:ext cx="8686800" cy="37490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Design NVM-aware Memory Allocator Allocator Interface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Durability mechanism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Naming mechanism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Atomicity mechanism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Programming Challenges with NVM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Data consistency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Data recovery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Persistent memory leaks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Partial writes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Persistent memory fragmentation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Address space fragmentation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Access Interfaces</a:t>
            </a:r>
          </a:p>
        </p:txBody>
      </p:sp>
    </p:spTree>
    <p:extLst>
      <p:ext uri="{BB962C8B-B14F-4D97-AF65-F5344CB8AC3E}">
        <p14:creationId xmlns:p14="http://schemas.microsoft.com/office/powerpoint/2010/main" val="29347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" y="674479"/>
            <a:ext cx="8686800" cy="467780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Access Interfaces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Allocator Interface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Filesystem Interface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Storage Manager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Access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Logging &amp; Recovery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Data Placement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Replication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Execution Engine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Plan Executor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Query Optimizer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SQL extensions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69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69ACFC-6782-AE45-90BC-FAC57BC14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9995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b="1" dirty="0"/>
              <a:t>Access Methods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NVM-Aware </a:t>
            </a:r>
            <a:r>
              <a:rPr lang="en-US" sz="2000" dirty="0" err="1"/>
              <a:t>B+tree</a:t>
            </a:r>
            <a:r>
              <a:rPr lang="en-US" sz="2000" dirty="0"/>
              <a:t> index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High overhead for consistency guarantee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Slow data recovery after system restart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Related Work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NV-tree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/>
              <a:t>wB+tree</a:t>
            </a: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/>
              <a:t>FPtree</a:t>
            </a:r>
            <a:endParaRPr lang="en-US" sz="18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Hash Index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High overhead for consistency guarantee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Performance Degradation for Reducing Writes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Cost Inefficiency for Resizing Hash 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4157BE-FF81-404D-ABF0-F1D09C61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066800"/>
          </a:xfrm>
        </p:spPr>
        <p:txBody>
          <a:bodyPr/>
          <a:lstStyle/>
          <a:p>
            <a:r>
              <a:rPr lang="en-US" b="1" dirty="0"/>
              <a:t>Storage Manager</a:t>
            </a:r>
          </a:p>
        </p:txBody>
      </p:sp>
    </p:spTree>
    <p:extLst>
      <p:ext uri="{BB962C8B-B14F-4D97-AF65-F5344CB8AC3E}">
        <p14:creationId xmlns:p14="http://schemas.microsoft.com/office/powerpoint/2010/main" val="1127798981"/>
      </p:ext>
    </p:extLst>
  </p:cSld>
  <p:clrMapOvr>
    <a:masterClrMapping/>
  </p:clrMapOvr>
</p:sld>
</file>

<file path=ppt/theme/theme1.xml><?xml version="1.0" encoding="utf-8"?>
<a:theme xmlns:a="http://schemas.openxmlformats.org/drawingml/2006/main" name="ARH_CRIS_Template_1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85982</TotalTime>
  <Words>573</Words>
  <Application>Microsoft Macintosh PowerPoint</Application>
  <PresentationFormat>On-screen Show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Wingdings</vt:lpstr>
      <vt:lpstr>ARH_CRIS_Template_1-1</vt:lpstr>
      <vt:lpstr>Integrating Non-Volatile Memory  into Database Systems</vt:lpstr>
      <vt:lpstr>New Non-Volatile Memory </vt:lpstr>
      <vt:lpstr>Motivation</vt:lpstr>
      <vt:lpstr>NVM-Aware Components</vt:lpstr>
      <vt:lpstr>PowerPoint Presentation</vt:lpstr>
      <vt:lpstr>Access Interfaces</vt:lpstr>
      <vt:lpstr>Access Interfaces</vt:lpstr>
      <vt:lpstr>PowerPoint Presentation</vt:lpstr>
      <vt:lpstr>Storage Manager</vt:lpstr>
      <vt:lpstr>Storage Manager</vt:lpstr>
      <vt:lpstr>Storage Manager</vt:lpstr>
      <vt:lpstr>Storage Manager</vt:lpstr>
      <vt:lpstr>PowerPoint Presentation</vt:lpstr>
      <vt:lpstr>Execution Engine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</dc:creator>
  <cp:lastModifiedBy>Haoyu Gong</cp:lastModifiedBy>
  <cp:revision>790</cp:revision>
  <dcterms:created xsi:type="dcterms:W3CDTF">2012-09-20T19:21:08Z</dcterms:created>
  <dcterms:modified xsi:type="dcterms:W3CDTF">2020-04-27T16:20:59Z</dcterms:modified>
</cp:coreProperties>
</file>